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44430FA-434E-C1A1-B7D0-D21EEE5D1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90908D7C-A4CA-1EB8-347D-4F1897502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487F7B9-F99E-E165-C2B9-48C9237A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07ED4B1-8BDB-9A7F-3E6E-87026B56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63CC780-0BFF-611F-A15A-0BA585AC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567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C7DF52B-F733-CA56-4F14-B4B1F028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DDB4693-A10C-16BC-C4B1-6230392D1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0720214-02DC-0447-3F6C-D5CB80C7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770BFEC-4D8B-2881-D6E4-2DA379805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4ADD693-F090-56D9-69C1-F01C7D45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757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30A9B5B-2F5E-290F-7D36-909388D410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7761C96-5051-49C8-D842-BCC071BA2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2CFF87C-3FAD-B4D1-C815-62AEB7513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BEF0F8A-308B-ED43-605D-6D26997A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86BE336-EEAE-3A28-A89C-7DF0003F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848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7F82063-1EE9-8DCA-CA3D-9EFBE940D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FFDB8E0-7907-988E-EC28-8CA3EEA42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EC21109-7F32-12C4-F66F-E9CD60A43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5B0A215-1106-DE10-F100-7066C66D2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E9774FDC-43D1-C170-5CC9-76617AA0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79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F442988-31AF-6690-3300-AE6A201CB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C6B6EFD3-84B0-B58E-E2BD-FE64199F4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E1773A1-3BCD-1014-7CA5-52CAF87D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2BBC9D4-0A9E-8404-D29D-4ED484B3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39797CC-75F9-27B6-DF3F-445B81D5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8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618A0C-9CAF-9B17-A832-736184CD6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22371DC-6415-E155-A9B8-32FE0930D8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6E244E5A-0ACC-98D0-08B1-9BA255D49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D59E732-0123-4FBA-2A2D-3A07512C6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6AF5513-FCB2-B387-559C-E5DD0F80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5E054E32-1E23-4AF7-FB04-63289153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7139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87A2052-00CC-00C5-38EF-D17A15BB9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D243F38-103E-82D6-A36F-FB359EC5A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D8B018A2-18AC-D1FB-903D-7CD7B53DD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78DAFE7C-877A-C5D6-17E7-BBD416B6C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79ECF203-63BF-7BDC-516B-90C45D9FB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B698A177-A4D7-F8F3-E9B9-950F2CE4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4013604F-1986-7906-96E6-528816CB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88CA5A71-B66E-CC38-75EF-D98DDFA0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347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2492AE8-3893-2878-A07D-D0DE75CB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2CEF7CA9-6359-02A7-93B8-E3DA191B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E00ACBB6-BB92-710F-1A2D-9727C996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B74EDFEC-DDA9-0102-59D7-9ACD1C4C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831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8DF761D7-2F36-8D5E-4767-C94F6DE57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438E6CF1-1B05-FF41-4926-EBEF06D6D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A3084DCC-07F0-A63A-C806-5E23172E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627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2FEB2A8-D7AF-CCDF-5810-B08E74E27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CD966E0-7518-535F-CEF0-0F7FD4A98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01D63BB6-6F4C-B19E-78B3-1AE56D007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A5B602C-B36E-CAF3-7C7D-15A5A76D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FA1927F-6104-A7EF-098B-CB496A24D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7D632F74-C3C1-22B4-E950-D9C8495E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163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589C735-1630-B4CB-29EB-B39C942CD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E8D9102C-AC9B-311B-8940-007A21681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B562F25-618B-F8A9-5FEC-F7AA7553A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D040505-C45D-CF50-FF64-3C2BC354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C363C01-2EE4-14FC-1DE6-16735505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ABAA57B-2165-C172-177C-D5EFA8C6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318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D13867D2-C2F9-E7A9-43CC-C60AF09D5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F0895F0-E309-964E-C05C-81AEA852E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A899CC4-7DBD-9469-3A49-9568CDD16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1314-B8E2-4199-A499-F0BB7B1A5F19}" type="datetimeFigureOut">
              <a:rPr lang="vi-VN" smtClean="0"/>
              <a:t>25/12/2022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B348652-9949-F66A-2E4F-DE75BBD0C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B6128BA-7869-41AA-74D8-46F7BFB3B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F28C1-DC9B-481B-A992-665B77E44A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236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1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7.bin"/><Relationship Id="rId2" Type="http://schemas.openxmlformats.org/officeDocument/2006/relationships/image" Target="../media/image16.png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7.png"/><Relationship Id="rId7" Type="http://schemas.openxmlformats.org/officeDocument/2006/relationships/oleObject" Target="../embeddings/oleObject20.bin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B6C50ED8-87CF-07E9-650D-70F094B1E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92363"/>
            <a:ext cx="12192000" cy="16557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</a:p>
          <a:p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QUY VỀ PHƯƠNG TRÌNH BẬC HAI</a:t>
            </a:r>
            <a:endParaRPr lang="vi-VN" sz="32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93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C2EF38B5-9768-6D94-9AB4-7E8A8A94E6E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64831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28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1. </a:t>
                </a:r>
                <a:r>
                  <a:rPr lang="en-US" sz="2800" b="1" spc="50" dirty="0" err="1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Phương</a:t>
                </a:r>
                <a:r>
                  <a:rPr lang="en-US" sz="28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</a:t>
                </a:r>
                <a:r>
                  <a:rPr lang="en-US" sz="2800" b="1" spc="50" dirty="0" err="1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trình</a:t>
                </a:r>
                <a:r>
                  <a:rPr lang="en-US" sz="28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</a:t>
                </a:r>
                <a:r>
                  <a:rPr lang="en-US" sz="2800" b="1" spc="50" dirty="0" err="1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dạng</a:t>
                </a:r>
                <a:r>
                  <a:rPr lang="en-US" sz="28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𝒂</m:t>
                        </m:r>
                        <m:sSup>
                          <m:sSupPr>
                            <m:ctrlPr>
                              <a:rPr lang="vi-VN" sz="28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𝒃𝒙</m:t>
                        </m:r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rad>
                    <m:r>
                      <a:rPr lang="en-US" sz="2800" b="1" i="1" spc="50">
                        <a:ln w="9525" cmpd="sng">
                          <a:solidFill>
                            <a:srgbClr val="FF0000"/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glow rad="38100">
                            <a:schemeClr val="accent1">
                              <a:alpha val="40000"/>
                            </a:schemeClr>
                          </a:glow>
                        </a:effectLst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𝒅</m:t>
                        </m:r>
                        <m:sSup>
                          <m:sSupPr>
                            <m:ctrlPr>
                              <a:rPr lang="vi-VN" sz="28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𝒆𝒙</m:t>
                        </m:r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</m:rad>
                  </m:oMath>
                </a14:m>
                <a:endParaRPr lang="vi-VN" sz="2800" b="1" spc="50" dirty="0">
                  <a:ln w="9525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C2EF38B5-9768-6D94-9AB4-7E8A8A94E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648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B13376DB-D28F-8E4B-6DA2-771E96CB41DC}"/>
                  </a:ext>
                </a:extLst>
              </p:cNvPr>
              <p:cNvSpPr txBox="1"/>
              <p:nvPr/>
            </p:nvSpPr>
            <p:spPr>
              <a:xfrm>
                <a:off x="133350" y="873174"/>
                <a:ext cx="11925300" cy="4608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Lời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cho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−2</m:t>
                        </m:r>
                        <m:sSup>
                          <m:sSupPr>
                            <m:ctrlPr>
                              <a:rPr lang="vi-VN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+11</m:t>
                        </m:r>
                      </m:e>
                    </m:rad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vi-VN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+3</m:t>
                        </m:r>
                      </m:e>
                    </m:rad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như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sau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b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đúng</a:t>
                </a:r>
                <a:r>
                  <a:rPr lang="en-US" sz="3000" b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hay </a:t>
                </a:r>
                <a:r>
                  <a:rPr lang="en-US" sz="3000" b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sai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?</a:t>
                </a:r>
                <a:endParaRPr lang="vi-VN" sz="3000" dirty="0"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vi-VN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vi-VN" sz="3000" i="1"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000" i="1"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+11</m:t>
                          </m:r>
                        </m:e>
                      </m:rad>
                      <m:r>
                        <a:rPr lang="en-US" sz="3000" i="1">
                          <a:effectLst/>
                          <a:latin typeface="Cambria Math" panose="020405030504060302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vi-VN" sz="3000" i="1"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000" i="1"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+11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 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(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bình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cả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hai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về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để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làm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mất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dấu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căn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)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−8=0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                       (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chuyển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về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,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rút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gọn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)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x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= 2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hoặc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x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4                        (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bậc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hai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)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Vậy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đã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cho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có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hai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nghiệm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2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4.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B13376DB-D28F-8E4B-6DA2-771E96CB4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873174"/>
                <a:ext cx="11925300" cy="4608056"/>
              </a:xfrm>
              <a:prstGeom prst="rect">
                <a:avLst/>
              </a:prstGeom>
              <a:blipFill>
                <a:blip r:embed="rId3"/>
                <a:stretch>
                  <a:fillRect l="-1227" b="-304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Hình ảnh 6">
            <a:extLst>
              <a:ext uri="{FF2B5EF4-FFF2-40B4-BE49-F238E27FC236}">
                <a16:creationId xmlns:a16="http://schemas.microsoft.com/office/drawing/2014/main" id="{03128960-A6D4-FADD-1CAE-978DE41BA0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1179" y="3849064"/>
            <a:ext cx="2200821" cy="30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1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84765C8B-1CE4-3542-6DB7-B6D35A79E3E1}"/>
                  </a:ext>
                </a:extLst>
              </p:cNvPr>
              <p:cNvSpPr txBox="1"/>
              <p:nvPr/>
            </p:nvSpPr>
            <p:spPr>
              <a:xfrm>
                <a:off x="180977" y="251828"/>
                <a:ext cx="11830050" cy="439370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 err="1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6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pháp</a:t>
                </a:r>
                <a:r>
                  <a:rPr lang="en-US" sz="36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6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PT: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vi-VN" sz="36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𝑏𝑥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vi-VN" sz="36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𝑒𝑥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</m:rad>
                  </m:oMath>
                </a14:m>
                <a:endParaRPr lang="en-US" sz="3600" dirty="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b="1" i="1" dirty="0" err="1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600" b="1" dirty="0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b="1" i="1" dirty="0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1</a:t>
                </a:r>
                <a:r>
                  <a:rPr lang="en-US" sz="36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Bình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hai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về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của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để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được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  <m:sup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𝑒𝑥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endParaRPr lang="vi-VN" sz="36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b="1" i="1" dirty="0" err="1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600" b="1" dirty="0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b="1" i="1" dirty="0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2</a:t>
                </a:r>
                <a:r>
                  <a:rPr lang="en-US" sz="36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nhận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được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ở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1.</a:t>
                </a:r>
                <a:endParaRPr lang="vi-VN" sz="36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b="1" i="1" dirty="0" err="1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600" b="1" i="1" dirty="0">
                    <a:solidFill>
                      <a:srgbClr val="FF0000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3</a:t>
                </a:r>
                <a:r>
                  <a:rPr lang="en-US" sz="36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Thử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lại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các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giá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trị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x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tìm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được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ở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2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thoả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mãn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đã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cho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hay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không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kết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luận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nghiệm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.</a:t>
                </a:r>
                <a:endParaRPr lang="vi-VN" sz="36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84765C8B-1CE4-3542-6DB7-B6D35A79E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7" y="251828"/>
                <a:ext cx="11830050" cy="4393703"/>
              </a:xfrm>
              <a:prstGeom prst="rect">
                <a:avLst/>
              </a:prstGeom>
              <a:blipFill>
                <a:blip r:embed="rId2"/>
                <a:stretch>
                  <a:fillRect l="-1545" r="-1493" b="-373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2D22BA1B-FE01-E955-3E4B-B82C6B06F31E}"/>
                  </a:ext>
                </a:extLst>
              </p:cNvPr>
              <p:cNvSpPr txBox="1"/>
              <p:nvPr/>
            </p:nvSpPr>
            <p:spPr>
              <a:xfrm>
                <a:off x="180977" y="4956929"/>
                <a:ext cx="11830049" cy="6777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b="1" i="1" dirty="0" err="1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Ví</a:t>
                </a:r>
                <a:r>
                  <a:rPr lang="en-US" sz="3200" b="1" i="1" dirty="0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200" b="1" i="1" dirty="0" err="1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dụ</a:t>
                </a:r>
                <a:r>
                  <a:rPr lang="en-US" sz="3200" b="1" i="1" dirty="0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1</a:t>
                </a:r>
                <a:r>
                  <a:rPr lang="en-US" sz="3200" dirty="0">
                    <a:latin typeface="Calibri" panose="020F0502020204030204" pitchFamily="34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vi-VN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ra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vi-VN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.</a:t>
                </a:r>
                <a:endParaRPr lang="vi-VN" sz="32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2D22BA1B-FE01-E955-3E4B-B82C6B06F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7" y="4956929"/>
                <a:ext cx="11830049" cy="677750"/>
              </a:xfrm>
              <a:prstGeom prst="rect">
                <a:avLst/>
              </a:prstGeom>
              <a:blipFill>
                <a:blip r:embed="rId3"/>
                <a:stretch>
                  <a:fillRect l="-1340" b="-2973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84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C656F8B5-74DD-BB4B-2009-6AF9EFF58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936532"/>
              </p:ext>
            </p:extLst>
          </p:nvPr>
        </p:nvGraphicFramePr>
        <p:xfrm>
          <a:off x="274638" y="1629358"/>
          <a:ext cx="702087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76160" imgH="190440" progId="Equation.DSMT4">
                  <p:embed/>
                </p:oleObj>
              </mc:Choice>
              <mc:Fallback>
                <p:oleObj name="Equation" r:id="rId2" imgW="16761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4638" y="1629358"/>
                        <a:ext cx="7020878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3D855CCE-5E9E-ECF2-CF82-B2F3DD5EC5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544321"/>
              </p:ext>
            </p:extLst>
          </p:nvPr>
        </p:nvGraphicFramePr>
        <p:xfrm>
          <a:off x="250825" y="2372308"/>
          <a:ext cx="39354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39600" imgH="190440" progId="Equation.DSMT4">
                  <p:embed/>
                </p:oleObj>
              </mc:Choice>
              <mc:Fallback>
                <p:oleObj name="Equation" r:id="rId4" imgW="939600" imgH="190440" progId="Equation.DSMT4">
                  <p:embed/>
                  <p:pic>
                    <p:nvPicPr>
                      <p:cNvPr id="7" name="Đối tượng 6">
                        <a:extLst>
                          <a:ext uri="{FF2B5EF4-FFF2-40B4-BE49-F238E27FC236}">
                            <a16:creationId xmlns:a16="http://schemas.microsoft.com/office/drawing/2014/main" id="{C656F8B5-74DD-BB4B-2009-6AF9EFF58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0825" y="2372308"/>
                        <a:ext cx="3935412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Đối tượng 11">
            <a:extLst>
              <a:ext uri="{FF2B5EF4-FFF2-40B4-BE49-F238E27FC236}">
                <a16:creationId xmlns:a16="http://schemas.microsoft.com/office/drawing/2014/main" id="{5E6214C9-C342-15BE-0A87-618067D23B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128216"/>
              </p:ext>
            </p:extLst>
          </p:nvPr>
        </p:nvGraphicFramePr>
        <p:xfrm>
          <a:off x="799564" y="765538"/>
          <a:ext cx="610435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241200" progId="Equation.DSMT4">
                  <p:embed/>
                </p:oleObj>
              </mc:Choice>
              <mc:Fallback>
                <p:oleObj name="Equation" r:id="rId6" imgW="1650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9564" y="765538"/>
                        <a:ext cx="6104355" cy="89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Nhóm 21">
            <a:extLst>
              <a:ext uri="{FF2B5EF4-FFF2-40B4-BE49-F238E27FC236}">
                <a16:creationId xmlns:a16="http://schemas.microsoft.com/office/drawing/2014/main" id="{1A8067D8-F368-BB89-140C-50FD11F0C34B}"/>
              </a:ext>
            </a:extLst>
          </p:cNvPr>
          <p:cNvGrpSpPr/>
          <p:nvPr/>
        </p:nvGrpSpPr>
        <p:grpSpPr>
          <a:xfrm>
            <a:off x="259604" y="4219046"/>
            <a:ext cx="11871324" cy="584775"/>
            <a:chOff x="320676" y="4889863"/>
            <a:chExt cx="11871324" cy="584775"/>
          </a:xfrm>
        </p:grpSpPr>
        <p:grpSp>
          <p:nvGrpSpPr>
            <p:cNvPr id="21" name="Nhóm 20">
              <a:extLst>
                <a:ext uri="{FF2B5EF4-FFF2-40B4-BE49-F238E27FC236}">
                  <a16:creationId xmlns:a16="http://schemas.microsoft.com/office/drawing/2014/main" id="{90455D6E-0032-7F1F-FEB3-126A3965EC36}"/>
                </a:ext>
              </a:extLst>
            </p:cNvPr>
            <p:cNvGrpSpPr/>
            <p:nvPr/>
          </p:nvGrpSpPr>
          <p:grpSpPr>
            <a:xfrm>
              <a:off x="320676" y="4889863"/>
              <a:ext cx="11871324" cy="584775"/>
              <a:chOff x="160338" y="4411237"/>
              <a:chExt cx="11871324" cy="584775"/>
            </a:xfrm>
          </p:grpSpPr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13DE53E9-628A-D72B-39D0-3B7449147C34}"/>
                  </a:ext>
                </a:extLst>
              </p:cNvPr>
              <p:cNvSpPr txBox="1"/>
              <p:nvPr/>
            </p:nvSpPr>
            <p:spPr>
              <a:xfrm>
                <a:off x="160338" y="4411237"/>
                <a:ext cx="118713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/>
                  <a:t>Thay</a:t>
                </a:r>
                <a:r>
                  <a:rPr lang="en-US" sz="3200" dirty="0"/>
                  <a:t>              </a:t>
                </a:r>
                <a:r>
                  <a:rPr lang="en-US" sz="3200" dirty="0" err="1"/>
                  <a:t>và</a:t>
                </a:r>
                <a:r>
                  <a:rPr lang="en-US" sz="3200" dirty="0"/>
                  <a:t>             </a:t>
                </a:r>
                <a:r>
                  <a:rPr lang="en-US" sz="3200" dirty="0" err="1"/>
                  <a:t>lần</a:t>
                </a:r>
                <a:r>
                  <a:rPr lang="en-US" sz="3200" dirty="0"/>
                  <a:t> </a:t>
                </a:r>
                <a:r>
                  <a:rPr lang="en-US" sz="3200" dirty="0" err="1"/>
                  <a:t>lượt</a:t>
                </a:r>
                <a:r>
                  <a:rPr lang="en-US" sz="3200" dirty="0"/>
                  <a:t> </a:t>
                </a:r>
                <a:r>
                  <a:rPr lang="en-US" sz="3200" dirty="0" err="1"/>
                  <a:t>vào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phương</a:t>
                </a:r>
                <a:r>
                  <a:rPr lang="en-US" sz="3200" dirty="0"/>
                  <a:t> </a:t>
                </a:r>
                <a:r>
                  <a:rPr lang="en-US" sz="3200" dirty="0" err="1"/>
                  <a:t>trình</a:t>
                </a:r>
                <a:r>
                  <a:rPr lang="en-US" sz="3200" dirty="0"/>
                  <a:t> ta </a:t>
                </a:r>
                <a:r>
                  <a:rPr lang="en-US" sz="3200" dirty="0" err="1"/>
                  <a:t>thấy</a:t>
                </a:r>
                <a:r>
                  <a:rPr lang="en-US" sz="3200" dirty="0"/>
                  <a:t>             </a:t>
                </a:r>
                <a:r>
                  <a:rPr lang="en-US" sz="3200" dirty="0" err="1"/>
                  <a:t>thỏa</a:t>
                </a:r>
                <a:r>
                  <a:rPr lang="en-US" sz="3200" dirty="0"/>
                  <a:t>              </a:t>
                </a:r>
                <a:endParaRPr lang="vi-VN" sz="3200" dirty="0"/>
              </a:p>
            </p:txBody>
          </p:sp>
          <p:graphicFrame>
            <p:nvGraphicFramePr>
              <p:cNvPr id="14" name="Đối tượng 13">
                <a:extLst>
                  <a:ext uri="{FF2B5EF4-FFF2-40B4-BE49-F238E27FC236}">
                    <a16:creationId xmlns:a16="http://schemas.microsoft.com/office/drawing/2014/main" id="{EC0196FF-F681-D807-FF4E-7EC914C573C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70125887"/>
                  </p:ext>
                </p:extLst>
              </p:nvPr>
            </p:nvGraphicFramePr>
            <p:xfrm>
              <a:off x="1177552" y="4496058"/>
              <a:ext cx="1126752" cy="4577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406080" imgH="164880" progId="Equation.DSMT4">
                      <p:embed/>
                    </p:oleObj>
                  </mc:Choice>
                  <mc:Fallback>
                    <p:oleObj name="Equation" r:id="rId8" imgW="4060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1177552" y="4496058"/>
                            <a:ext cx="1126752" cy="45774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" name="Đối tượng 14">
                <a:extLst>
                  <a:ext uri="{FF2B5EF4-FFF2-40B4-BE49-F238E27FC236}">
                    <a16:creationId xmlns:a16="http://schemas.microsoft.com/office/drawing/2014/main" id="{9E4D3A9E-D046-8B75-6BBC-DD17ECAF5C9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09676206"/>
                  </p:ext>
                </p:extLst>
              </p:nvPr>
            </p:nvGraphicFramePr>
            <p:xfrm>
              <a:off x="2881780" y="4502805"/>
              <a:ext cx="879475" cy="4587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317160" imgH="164880" progId="Equation.DSMT4">
                      <p:embed/>
                    </p:oleObj>
                  </mc:Choice>
                  <mc:Fallback>
                    <p:oleObj name="Equation" r:id="rId10" imgW="317160" imgH="164880" progId="Equation.DSMT4">
                      <p:embed/>
                      <p:pic>
                        <p:nvPicPr>
                          <p:cNvPr id="14" name="Đối tượng 13">
                            <a:extLst>
                              <a:ext uri="{FF2B5EF4-FFF2-40B4-BE49-F238E27FC236}">
                                <a16:creationId xmlns:a16="http://schemas.microsoft.com/office/drawing/2014/main" id="{EC0196FF-F681-D807-FF4E-7EC914C573C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2881780" y="4502805"/>
                            <a:ext cx="879475" cy="45878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6" name="Đối tượng 15">
              <a:extLst>
                <a:ext uri="{FF2B5EF4-FFF2-40B4-BE49-F238E27FC236}">
                  <a16:creationId xmlns:a16="http://schemas.microsoft.com/office/drawing/2014/main" id="{410F6728-319F-8D5A-B16B-E58F317893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7677449"/>
                </p:ext>
              </p:extLst>
            </p:nvPr>
          </p:nvGraphicFramePr>
          <p:xfrm>
            <a:off x="9607177" y="4953378"/>
            <a:ext cx="1126752" cy="4577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406080" imgH="164880" progId="Equation.DSMT4">
                    <p:embed/>
                  </p:oleObj>
                </mc:Choice>
                <mc:Fallback>
                  <p:oleObj name="Equation" r:id="rId12" imgW="406080" imgH="164880" progId="Equation.DSMT4">
                    <p:embed/>
                    <p:pic>
                      <p:nvPicPr>
                        <p:cNvPr id="14" name="Đối tượng 13">
                          <a:extLst>
                            <a:ext uri="{FF2B5EF4-FFF2-40B4-BE49-F238E27FC236}">
                              <a16:creationId xmlns:a16="http://schemas.microsoft.com/office/drawing/2014/main" id="{EC0196FF-F681-D807-FF4E-7EC914C573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9607177" y="4953378"/>
                          <a:ext cx="1126752" cy="45774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Nhóm 19">
            <a:extLst>
              <a:ext uri="{FF2B5EF4-FFF2-40B4-BE49-F238E27FC236}">
                <a16:creationId xmlns:a16="http://schemas.microsoft.com/office/drawing/2014/main" id="{AEC2F1A3-18B1-C4FE-06D6-29C8BA3E5AAA}"/>
              </a:ext>
            </a:extLst>
          </p:cNvPr>
          <p:cNvGrpSpPr/>
          <p:nvPr/>
        </p:nvGrpSpPr>
        <p:grpSpPr>
          <a:xfrm>
            <a:off x="235045" y="5049354"/>
            <a:ext cx="11212512" cy="584775"/>
            <a:chOff x="160338" y="5219127"/>
            <a:chExt cx="11212512" cy="584775"/>
          </a:xfrm>
        </p:grpSpPr>
        <p:sp>
          <p:nvSpPr>
            <p:cNvPr id="17" name="Hộp Văn bản 16">
              <a:extLst>
                <a:ext uri="{FF2B5EF4-FFF2-40B4-BE49-F238E27FC236}">
                  <a16:creationId xmlns:a16="http://schemas.microsoft.com/office/drawing/2014/main" id="{A14E58C5-7FBC-C3FB-4BB7-9AC9457E9405}"/>
                </a:ext>
              </a:extLst>
            </p:cNvPr>
            <p:cNvSpPr txBox="1"/>
            <p:nvPr/>
          </p:nvSpPr>
          <p:spPr>
            <a:xfrm>
              <a:off x="160338" y="5219127"/>
              <a:ext cx="11212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 </a:t>
              </a:r>
              <a:r>
                <a:rPr lang="en-US" sz="3200" dirty="0" err="1"/>
                <a:t>Vậy</a:t>
              </a:r>
              <a:r>
                <a:rPr lang="en-US" sz="3200" dirty="0"/>
                <a:t>              </a:t>
              </a:r>
              <a:r>
                <a:rPr lang="en-US" sz="3200" dirty="0" err="1"/>
                <a:t>là</a:t>
              </a:r>
              <a:r>
                <a:rPr lang="en-US" sz="3200" dirty="0"/>
                <a:t> </a:t>
              </a:r>
              <a:r>
                <a:rPr lang="en-US" sz="3200" dirty="0" err="1"/>
                <a:t>nghiệm</a:t>
              </a:r>
              <a:r>
                <a:rPr lang="en-US" sz="3200" dirty="0"/>
                <a:t> </a:t>
              </a:r>
              <a:r>
                <a:rPr lang="en-US" sz="3200" dirty="0" err="1"/>
                <a:t>của</a:t>
              </a:r>
              <a:r>
                <a:rPr lang="en-US" sz="3200" dirty="0"/>
                <a:t> </a:t>
              </a:r>
              <a:r>
                <a:rPr lang="en-US" sz="3200" dirty="0" err="1"/>
                <a:t>pt</a:t>
              </a:r>
              <a:r>
                <a:rPr lang="en-US" sz="3200" dirty="0"/>
                <a:t> </a:t>
              </a:r>
              <a:r>
                <a:rPr lang="en-US" sz="3200" dirty="0" err="1"/>
                <a:t>đã</a:t>
              </a:r>
              <a:r>
                <a:rPr lang="en-US" sz="3200" dirty="0"/>
                <a:t> </a:t>
              </a:r>
              <a:r>
                <a:rPr lang="en-US" sz="3200" dirty="0" err="1"/>
                <a:t>cho</a:t>
              </a:r>
              <a:endParaRPr lang="vi-VN" sz="3200" dirty="0"/>
            </a:p>
          </p:txBody>
        </p:sp>
        <p:graphicFrame>
          <p:nvGraphicFramePr>
            <p:cNvPr id="19" name="Đối tượng 18">
              <a:extLst>
                <a:ext uri="{FF2B5EF4-FFF2-40B4-BE49-F238E27FC236}">
                  <a16:creationId xmlns:a16="http://schemas.microsoft.com/office/drawing/2014/main" id="{30A0C2F2-8460-E9C1-172F-F74659A70A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3771657"/>
                </p:ext>
              </p:extLst>
            </p:nvPr>
          </p:nvGraphicFramePr>
          <p:xfrm>
            <a:off x="1017774" y="5282642"/>
            <a:ext cx="1126752" cy="4577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06080" imgH="164880" progId="Equation.DSMT4">
                    <p:embed/>
                  </p:oleObj>
                </mc:Choice>
                <mc:Fallback>
                  <p:oleObj name="Equation" r:id="rId13" imgW="406080" imgH="164880" progId="Equation.DSMT4">
                    <p:embed/>
                    <p:pic>
                      <p:nvPicPr>
                        <p:cNvPr id="16" name="Đối tượng 15">
                          <a:extLst>
                            <a:ext uri="{FF2B5EF4-FFF2-40B4-BE49-F238E27FC236}">
                              <a16:creationId xmlns:a16="http://schemas.microsoft.com/office/drawing/2014/main" id="{410F6728-319F-8D5A-B16B-E58F317893C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017774" y="5282642"/>
                          <a:ext cx="1126752" cy="45774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Lưu đồ: Tiến trình 22">
            <a:extLst>
              <a:ext uri="{FF2B5EF4-FFF2-40B4-BE49-F238E27FC236}">
                <a16:creationId xmlns:a16="http://schemas.microsoft.com/office/drawing/2014/main" id="{12B34A45-BFEA-1279-9DC0-FFBDC669E2F6}"/>
              </a:ext>
            </a:extLst>
          </p:cNvPr>
          <p:cNvSpPr/>
          <p:nvPr/>
        </p:nvSpPr>
        <p:spPr>
          <a:xfrm>
            <a:off x="4739312" y="237842"/>
            <a:ext cx="1814513" cy="4857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32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Nhóm 23">
            <a:extLst>
              <a:ext uri="{FF2B5EF4-FFF2-40B4-BE49-F238E27FC236}">
                <a16:creationId xmlns:a16="http://schemas.microsoft.com/office/drawing/2014/main" id="{CE3C9738-95C2-8E5F-B6A0-E8B3F82BD131}"/>
              </a:ext>
            </a:extLst>
          </p:cNvPr>
          <p:cNvGrpSpPr/>
          <p:nvPr/>
        </p:nvGrpSpPr>
        <p:grpSpPr>
          <a:xfrm>
            <a:off x="330200" y="3295108"/>
            <a:ext cx="4786789" cy="678405"/>
            <a:chOff x="593725" y="3892369"/>
            <a:chExt cx="4786789" cy="678405"/>
          </a:xfrm>
        </p:grpSpPr>
        <p:graphicFrame>
          <p:nvGraphicFramePr>
            <p:cNvPr id="25" name="Đối tượng 24">
              <a:extLst>
                <a:ext uri="{FF2B5EF4-FFF2-40B4-BE49-F238E27FC236}">
                  <a16:creationId xmlns:a16="http://schemas.microsoft.com/office/drawing/2014/main" id="{D87A1FD7-D0CB-67D7-E839-456A55D7AA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2877946"/>
                </p:ext>
              </p:extLst>
            </p:nvPr>
          </p:nvGraphicFramePr>
          <p:xfrm>
            <a:off x="593725" y="3921486"/>
            <a:ext cx="2397125" cy="649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571320" imgH="164880" progId="Equation.DSMT4">
                    <p:embed/>
                  </p:oleObj>
                </mc:Choice>
                <mc:Fallback>
                  <p:oleObj name="Equation" r:id="rId14" imgW="571320" imgH="164880" progId="Equation.DSMT4">
                    <p:embed/>
                    <p:pic>
                      <p:nvPicPr>
                        <p:cNvPr id="12" name="Đối tượng 11">
                          <a:extLst>
                            <a:ext uri="{FF2B5EF4-FFF2-40B4-BE49-F238E27FC236}">
                              <a16:creationId xmlns:a16="http://schemas.microsoft.com/office/drawing/2014/main" id="{BEDEABFA-C274-D121-5250-E037FAACB30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93725" y="3921486"/>
                          <a:ext cx="2397125" cy="6492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Hộp Văn bản 25">
              <a:extLst>
                <a:ext uri="{FF2B5EF4-FFF2-40B4-BE49-F238E27FC236}">
                  <a16:creationId xmlns:a16="http://schemas.microsoft.com/office/drawing/2014/main" id="{D0DAC7F5-C466-6FA7-E41D-6991EC50DA98}"/>
                </a:ext>
              </a:extLst>
            </p:cNvPr>
            <p:cNvSpPr txBox="1"/>
            <p:nvPr/>
          </p:nvSpPr>
          <p:spPr>
            <a:xfrm>
              <a:off x="2990850" y="3925420"/>
              <a:ext cx="11525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endParaRPr lang="vi-VN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7" name="Đối tượng 26">
              <a:extLst>
                <a:ext uri="{FF2B5EF4-FFF2-40B4-BE49-F238E27FC236}">
                  <a16:creationId xmlns:a16="http://schemas.microsoft.com/office/drawing/2014/main" id="{96F785EE-9349-5B9A-89DC-0652FD3D312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3720110"/>
                </p:ext>
              </p:extLst>
            </p:nvPr>
          </p:nvGraphicFramePr>
          <p:xfrm>
            <a:off x="4048602" y="3892369"/>
            <a:ext cx="1331912" cy="650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317160" imgH="164880" progId="Equation.DSMT4">
                    <p:embed/>
                  </p:oleObj>
                </mc:Choice>
                <mc:Fallback>
                  <p:oleObj name="Equation" r:id="rId16" imgW="317160" imgH="164880" progId="Equation.DSMT4">
                    <p:embed/>
                    <p:pic>
                      <p:nvPicPr>
                        <p:cNvPr id="20" name="Đối tượng 19">
                          <a:extLst>
                            <a:ext uri="{FF2B5EF4-FFF2-40B4-BE49-F238E27FC236}">
                              <a16:creationId xmlns:a16="http://schemas.microsoft.com/office/drawing/2014/main" id="{85E608F5-5B46-29E9-1DEE-19A7B022731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4048602" y="3892369"/>
                          <a:ext cx="1331912" cy="650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6476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3180EA4D-6631-9BC3-9C85-667CA4B31431}"/>
                  </a:ext>
                </a:extLst>
              </p:cNvPr>
              <p:cNvSpPr txBox="1"/>
              <p:nvPr/>
            </p:nvSpPr>
            <p:spPr>
              <a:xfrm>
                <a:off x="161924" y="0"/>
                <a:ext cx="12030075" cy="22020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HĐTH1: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  </a:t>
                </a:r>
                <a:endParaRPr lang="vi-VN" sz="3200" i="1" dirty="0">
                  <a:effectLst/>
                  <a:latin typeface="Cambria Math" panose="020405030504060302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vi-VN" sz="3200" dirty="0"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vi-VN" sz="3200" b="0" i="0" smtClean="0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) </m:t>
                    </m:r>
                    <m:rad>
                      <m:radPr>
                        <m:degHide m:val="on"/>
                        <m:ctrlPr>
                          <a:rPr lang="vi-VN" sz="3200" i="1" smtClean="0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vi-VN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11</m:t>
                        </m:r>
                      </m:e>
                    </m:ra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vi-VN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200" i="1" dirty="0">
                    <a:latin typeface="Cambria Math" panose="020405030504060302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      </a:t>
                </a:r>
                <a:r>
                  <a:rPr lang="en-US" sz="3200" i="1" dirty="0">
                    <a:solidFill>
                      <a:srgbClr val="FF0000"/>
                    </a:solidFill>
                    <a:highlight>
                      <a:srgbClr val="FFFF00"/>
                    </a:highlight>
                    <a:latin typeface="Cambria Math" panose="020405030504060302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(HĐKP1)</a:t>
                </a:r>
                <a:endParaRPr lang="vi-VN" sz="3200" i="1" dirty="0">
                  <a:solidFill>
                    <a:srgbClr val="FF0000"/>
                  </a:solidFill>
                  <a:highlight>
                    <a:srgbClr val="FFFF00"/>
                  </a:highlight>
                  <a:latin typeface="Cambria Math" panose="020405030504060302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3200" i="1" smtClean="0"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b</m:t>
                    </m:r>
                    <m:r>
                      <a:rPr lang="vi-VN" sz="3200" b="0" i="1" smtClean="0"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) </m:t>
                    </m:r>
                    <m:rad>
                      <m:radPr>
                        <m:degHide m:val="on"/>
                        <m:ctrlPr>
                          <a:rPr lang="vi-VN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31</m:t>
                        </m:r>
                        <m:sSup>
                          <m:sSupPr>
                            <m:ctrlPr>
                              <a:rPr lang="vi-VN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58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ra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vi-VN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11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19</m:t>
                        </m:r>
                      </m:e>
                    </m:rad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.</a:t>
                </a:r>
                <a:endParaRPr lang="vi-VN" sz="32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3180EA4D-6631-9BC3-9C85-667CA4B31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4" y="0"/>
                <a:ext cx="12030075" cy="2202078"/>
              </a:xfrm>
              <a:prstGeom prst="rect">
                <a:avLst/>
              </a:prstGeom>
              <a:blipFill>
                <a:blip r:embed="rId2"/>
                <a:stretch>
                  <a:fillRect l="-1318" t="-2493" b="-47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B613040-D443-7628-240A-ECB5571A3309}"/>
                  </a:ext>
                </a:extLst>
              </p:cNvPr>
              <p:cNvSpPr txBox="1"/>
              <p:nvPr/>
            </p:nvSpPr>
            <p:spPr>
              <a:xfrm>
                <a:off x="0" y="2087778"/>
                <a:ext cx="12192000" cy="71936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2. </a:t>
                </a:r>
                <a:r>
                  <a:rPr lang="en-US" sz="3200" b="1" spc="50" dirty="0" err="1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Phương</a:t>
                </a:r>
                <a:r>
                  <a:rPr lang="en-US" sz="32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 </a:t>
                </a:r>
                <a:r>
                  <a:rPr lang="en-US" sz="3200" b="1" spc="50" dirty="0" err="1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trình</a:t>
                </a:r>
                <a:r>
                  <a:rPr lang="en-US" sz="32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 </a:t>
                </a:r>
                <a:r>
                  <a:rPr lang="en-US" sz="3200" b="1" spc="50" dirty="0" err="1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dạng</a:t>
                </a:r>
                <a:r>
                  <a:rPr lang="en-US" sz="3200" b="1" spc="50" dirty="0">
                    <a:ln w="9525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2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𝒂</m:t>
                        </m:r>
                        <m:sSup>
                          <m:sSupPr>
                            <m:ctrlPr>
                              <a:rPr lang="vi-VN" sz="32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 spc="50">
                                <a:ln w="9525" cmpd="sng">
                                  <a:solidFill>
                                    <a:srgbClr val="FF0000"/>
                                  </a:solidFill>
                                  <a:prstDash val="solid"/>
                                </a:ln>
                                <a:solidFill>
                                  <a:srgbClr val="FF0000"/>
                                </a:solidFill>
                                <a:effectLst>
                                  <a:glow rad="38100">
                                    <a:schemeClr val="accent1">
                                      <a:alpha val="40000"/>
                                    </a:schemeClr>
                                  </a:glow>
                                </a:effectLst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2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𝒃𝒙</m:t>
                        </m:r>
                        <m:r>
                          <a:rPr lang="en-US" sz="32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b="1" i="1" spc="50">
                            <a:ln w="9525" cmpd="sng">
                              <a:solidFill>
                                <a:srgbClr val="FF0000"/>
                              </a:solidFill>
                              <a:prstDash val="solid"/>
                            </a:ln>
                            <a:solidFill>
                              <a:srgbClr val="FF0000"/>
                            </a:solidFill>
                            <a:effectLst>
                              <a:glow rad="38100">
                                <a:schemeClr val="accent1"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rad>
                    <m:r>
                      <a:rPr lang="en-US" sz="3200" b="1" i="1" spc="50">
                        <a:ln w="9525" cmpd="sng">
                          <a:solidFill>
                            <a:srgbClr val="FF0000"/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glow rad="38100">
                            <a:schemeClr val="accent1">
                              <a:alpha val="40000"/>
                            </a:schemeClr>
                          </a:glow>
                        </a:effectLst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200" b="1" i="1" spc="50">
                        <a:ln w="9525" cmpd="sng">
                          <a:solidFill>
                            <a:srgbClr val="FF0000"/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glow rad="38100">
                            <a:schemeClr val="accent1">
                              <a:alpha val="40000"/>
                            </a:schemeClr>
                          </a:glow>
                        </a:effectLst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𝒅𝒙</m:t>
                    </m:r>
                    <m:r>
                      <a:rPr lang="en-US" sz="3200" b="1" i="1" spc="50">
                        <a:ln w="9525" cmpd="sng">
                          <a:solidFill>
                            <a:srgbClr val="FF0000"/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glow rad="38100">
                            <a:schemeClr val="accent1">
                              <a:alpha val="40000"/>
                            </a:schemeClr>
                          </a:glow>
                        </a:effectLst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b="1" i="1" spc="50">
                        <a:ln w="9525" cmpd="sng">
                          <a:solidFill>
                            <a:srgbClr val="FF0000"/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glow rad="38100">
                            <a:schemeClr val="accent1">
                              <a:alpha val="40000"/>
                            </a:schemeClr>
                          </a:glow>
                        </a:effectLst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𝒆</m:t>
                    </m:r>
                  </m:oMath>
                </a14:m>
                <a:endParaRPr lang="vi-VN" sz="3200" b="1" spc="50" dirty="0">
                  <a:ln w="9525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B613040-D443-7628-240A-ECB5571A3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87778"/>
                <a:ext cx="12192000" cy="719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FA5289E0-7E78-5CD9-E548-C3229E975380}"/>
                  </a:ext>
                </a:extLst>
              </p:cNvPr>
              <p:cNvSpPr txBox="1"/>
              <p:nvPr/>
            </p:nvSpPr>
            <p:spPr>
              <a:xfrm>
                <a:off x="-1" y="2807142"/>
                <a:ext cx="12192000" cy="400167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Để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vi-VN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𝑏𝑥</m:t>
                        </m:r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𝑑𝑥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, ta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làm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như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sau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en-US" sz="3000" b="1" i="1" dirty="0" err="1">
                    <a:solidFill>
                      <a:schemeClr val="tx1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000" b="1" i="1" dirty="0">
                    <a:solidFill>
                      <a:schemeClr val="tx1"/>
                    </a:solidFill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1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hai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về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của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để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được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=(</a:t>
                </a: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𝑑𝑥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)</a:t>
                </a:r>
                <a:r>
                  <a:rPr lang="en-US" sz="3000" baseline="30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2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.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en-US" sz="3000" b="1" i="1" dirty="0" err="1"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000" b="1" i="1" dirty="0"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2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nhận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được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ở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1.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b="1" i="1" dirty="0" err="1"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000" b="1" i="1" dirty="0">
                    <a:effectLst/>
                    <a:highlight>
                      <a:srgbClr val="00FFFF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3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Thử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lại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các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giá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trị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i="1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x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tìm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được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ở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Bước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2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có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thoả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mãn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đã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cho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hay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không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kết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luận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nghiệm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.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FA5289E0-7E78-5CD9-E548-C3229E975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807142"/>
                <a:ext cx="12192000" cy="4001673"/>
              </a:xfrm>
              <a:prstGeom prst="rect">
                <a:avLst/>
              </a:prstGeom>
              <a:blipFill>
                <a:blip r:embed="rId4"/>
                <a:stretch>
                  <a:fillRect l="-1099" r="-300" b="-33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63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4A8B4B15-AAC0-F2C6-A704-313DFC22A075}"/>
                  </a:ext>
                </a:extLst>
              </p:cNvPr>
              <p:cNvSpPr txBox="1"/>
              <p:nvPr/>
            </p:nvSpPr>
            <p:spPr>
              <a:xfrm>
                <a:off x="52649" y="194494"/>
                <a:ext cx="12192000" cy="637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b="1" i="1" dirty="0" err="1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Ví</a:t>
                </a:r>
                <a:r>
                  <a:rPr lang="en-US" sz="3000" b="1" i="1" dirty="0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b="1" i="1" dirty="0" err="1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dụ</a:t>
                </a:r>
                <a:r>
                  <a:rPr lang="en-US" sz="3000" b="1" i="1" dirty="0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2</a:t>
                </a:r>
                <a:r>
                  <a:rPr lang="en-US" sz="3000" dirty="0">
                    <a:latin typeface="Calibri" panose="020F0502020204030204" pitchFamily="34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vi-VN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0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+5</m:t>
                        </m:r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−13</m:t>
                        </m:r>
                      </m:e>
                    </m:rad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4A8B4B15-AAC0-F2C6-A704-313DFC22A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9" y="194494"/>
                <a:ext cx="12192000" cy="637739"/>
              </a:xfrm>
              <a:prstGeom prst="rect">
                <a:avLst/>
              </a:prstGeom>
              <a:blipFill>
                <a:blip r:embed="rId2"/>
                <a:stretch>
                  <a:fillRect l="-1200" b="-295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Lưu đồ: Tiến trình 5">
            <a:extLst>
              <a:ext uri="{FF2B5EF4-FFF2-40B4-BE49-F238E27FC236}">
                <a16:creationId xmlns:a16="http://schemas.microsoft.com/office/drawing/2014/main" id="{B4F5D3BD-150C-6592-A8B8-63AAC05BB3A3}"/>
              </a:ext>
            </a:extLst>
          </p:cNvPr>
          <p:cNvSpPr/>
          <p:nvPr/>
        </p:nvSpPr>
        <p:spPr>
          <a:xfrm>
            <a:off x="4977435" y="826970"/>
            <a:ext cx="1814513" cy="4857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32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486886A5-8F83-466E-7EE3-FB06B03882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676206"/>
              </p:ext>
            </p:extLst>
          </p:nvPr>
        </p:nvGraphicFramePr>
        <p:xfrm>
          <a:off x="1284117" y="1447410"/>
          <a:ext cx="46005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44520" imgH="241200" progId="Equation.DSMT4">
                  <p:embed/>
                </p:oleObj>
              </mc:Choice>
              <mc:Fallback>
                <p:oleObj name="Equation" r:id="rId3" imgW="1244520" imgH="241200" progId="Equation.DSMT4">
                  <p:embed/>
                  <p:pic>
                    <p:nvPicPr>
                      <p:cNvPr id="12" name="Đối tượng 11">
                        <a:extLst>
                          <a:ext uri="{FF2B5EF4-FFF2-40B4-BE49-F238E27FC236}">
                            <a16:creationId xmlns:a16="http://schemas.microsoft.com/office/drawing/2014/main" id="{5E6214C9-C342-15BE-0A87-618067D23B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4117" y="1447410"/>
                        <a:ext cx="4600575" cy="89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B5BAE137-4A7B-95D2-D251-637D488378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879645"/>
              </p:ext>
            </p:extLst>
          </p:nvPr>
        </p:nvGraphicFramePr>
        <p:xfrm>
          <a:off x="650704" y="2279032"/>
          <a:ext cx="659606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74640" imgH="190440" progId="Equation.DSMT4">
                  <p:embed/>
                </p:oleObj>
              </mc:Choice>
              <mc:Fallback>
                <p:oleObj name="Equation" r:id="rId5" imgW="1574640" imgH="190440" progId="Equation.DSMT4">
                  <p:embed/>
                  <p:pic>
                    <p:nvPicPr>
                      <p:cNvPr id="7" name="Đối tượng 6">
                        <a:extLst>
                          <a:ext uri="{FF2B5EF4-FFF2-40B4-BE49-F238E27FC236}">
                            <a16:creationId xmlns:a16="http://schemas.microsoft.com/office/drawing/2014/main" id="{C656F8B5-74DD-BB4B-2009-6AF9EFF58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0704" y="2279032"/>
                        <a:ext cx="6596063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C60250E6-0747-6EA2-E7CD-1EF1DBA64B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831031"/>
              </p:ext>
            </p:extLst>
          </p:nvPr>
        </p:nvGraphicFramePr>
        <p:xfrm>
          <a:off x="650704" y="2858299"/>
          <a:ext cx="478631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3000" imgH="190440" progId="Equation.DSMT4">
                  <p:embed/>
                </p:oleObj>
              </mc:Choice>
              <mc:Fallback>
                <p:oleObj name="Equation" r:id="rId7" imgW="1143000" imgH="190440" progId="Equation.DSMT4">
                  <p:embed/>
                  <p:pic>
                    <p:nvPicPr>
                      <p:cNvPr id="8" name="Đối tượng 7">
                        <a:extLst>
                          <a:ext uri="{FF2B5EF4-FFF2-40B4-BE49-F238E27FC236}">
                            <a16:creationId xmlns:a16="http://schemas.microsoft.com/office/drawing/2014/main" id="{3D855CCE-5E9E-ECF2-CF82-B2F3DD5EC5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0704" y="2858299"/>
                        <a:ext cx="4786313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Nhóm 12">
            <a:extLst>
              <a:ext uri="{FF2B5EF4-FFF2-40B4-BE49-F238E27FC236}">
                <a16:creationId xmlns:a16="http://schemas.microsoft.com/office/drawing/2014/main" id="{A1BD40A2-82D9-5ADF-F493-4EA250DD1E9A}"/>
              </a:ext>
            </a:extLst>
          </p:cNvPr>
          <p:cNvGrpSpPr/>
          <p:nvPr/>
        </p:nvGrpSpPr>
        <p:grpSpPr>
          <a:xfrm>
            <a:off x="212987" y="4843463"/>
            <a:ext cx="11871324" cy="1023937"/>
            <a:chOff x="320676" y="4691742"/>
            <a:chExt cx="11871324" cy="1023937"/>
          </a:xfrm>
        </p:grpSpPr>
        <p:grpSp>
          <p:nvGrpSpPr>
            <p:cNvPr id="14" name="Nhóm 13">
              <a:extLst>
                <a:ext uri="{FF2B5EF4-FFF2-40B4-BE49-F238E27FC236}">
                  <a16:creationId xmlns:a16="http://schemas.microsoft.com/office/drawing/2014/main" id="{DE8515A1-33EF-4647-D176-A050078778D5}"/>
                </a:ext>
              </a:extLst>
            </p:cNvPr>
            <p:cNvGrpSpPr/>
            <p:nvPr/>
          </p:nvGrpSpPr>
          <p:grpSpPr>
            <a:xfrm>
              <a:off x="320676" y="4691742"/>
              <a:ext cx="11871324" cy="1023937"/>
              <a:chOff x="160338" y="4213116"/>
              <a:chExt cx="11871324" cy="1023937"/>
            </a:xfrm>
          </p:grpSpPr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6448704F-08DF-6B52-CD5D-885577C07C0F}"/>
                  </a:ext>
                </a:extLst>
              </p:cNvPr>
              <p:cNvSpPr txBox="1"/>
              <p:nvPr/>
            </p:nvSpPr>
            <p:spPr>
              <a:xfrm>
                <a:off x="160338" y="4420149"/>
                <a:ext cx="118713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/>
                  <a:t>Thay</a:t>
                </a:r>
                <a:r>
                  <a:rPr lang="en-US" sz="3200" dirty="0"/>
                  <a:t>              ;             </a:t>
                </a:r>
                <a:r>
                  <a:rPr lang="en-US" sz="3200" dirty="0" err="1"/>
                  <a:t>lần</a:t>
                </a:r>
                <a:r>
                  <a:rPr lang="en-US" sz="3200" dirty="0"/>
                  <a:t> </a:t>
                </a:r>
                <a:r>
                  <a:rPr lang="en-US" sz="3200" dirty="0" err="1"/>
                  <a:t>lượt</a:t>
                </a:r>
                <a:r>
                  <a:rPr lang="en-US" sz="3200" dirty="0"/>
                  <a:t> </a:t>
                </a:r>
                <a:r>
                  <a:rPr lang="en-US" sz="3200" dirty="0" err="1"/>
                  <a:t>vào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phương</a:t>
                </a:r>
                <a:r>
                  <a:rPr lang="en-US" sz="3200" dirty="0"/>
                  <a:t> </a:t>
                </a:r>
                <a:r>
                  <a:rPr lang="en-US" sz="3200" dirty="0" err="1"/>
                  <a:t>trình</a:t>
                </a:r>
                <a:r>
                  <a:rPr lang="en-US" sz="3200" dirty="0"/>
                  <a:t> ta </a:t>
                </a:r>
                <a:r>
                  <a:rPr lang="en-US" sz="3200" dirty="0" err="1"/>
                  <a:t>thấy</a:t>
                </a:r>
                <a:r>
                  <a:rPr lang="en-US" sz="3200" dirty="0"/>
                  <a:t>             </a:t>
                </a:r>
                <a:r>
                  <a:rPr lang="en-US" sz="3200" dirty="0" err="1"/>
                  <a:t>thỏa</a:t>
                </a:r>
                <a:r>
                  <a:rPr lang="en-US" sz="3200" dirty="0"/>
                  <a:t>              </a:t>
                </a:r>
                <a:endParaRPr lang="vi-VN" sz="3200" dirty="0"/>
              </a:p>
            </p:txBody>
          </p:sp>
          <p:graphicFrame>
            <p:nvGraphicFramePr>
              <p:cNvPr id="17" name="Đối tượng 16">
                <a:extLst>
                  <a:ext uri="{FF2B5EF4-FFF2-40B4-BE49-F238E27FC236}">
                    <a16:creationId xmlns:a16="http://schemas.microsoft.com/office/drawing/2014/main" id="{B1CEEC4B-0331-9162-9363-7D5AD0C1073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1724456"/>
                  </p:ext>
                </p:extLst>
              </p:nvPr>
            </p:nvGraphicFramePr>
            <p:xfrm>
              <a:off x="1125276" y="4213116"/>
              <a:ext cx="1231900" cy="1023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444240" imgH="368280" progId="Equation.DSMT4">
                      <p:embed/>
                    </p:oleObj>
                  </mc:Choice>
                  <mc:Fallback>
                    <p:oleObj name="Equation" r:id="rId9" imgW="444240" imgH="368280" progId="Equation.DSMT4">
                      <p:embed/>
                      <p:pic>
                        <p:nvPicPr>
                          <p:cNvPr id="14" name="Đối tượng 13">
                            <a:extLst>
                              <a:ext uri="{FF2B5EF4-FFF2-40B4-BE49-F238E27FC236}">
                                <a16:creationId xmlns:a16="http://schemas.microsoft.com/office/drawing/2014/main" id="{EC0196FF-F681-D807-FF4E-7EC914C573C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125276" y="4213116"/>
                            <a:ext cx="1231900" cy="102393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Đối tượng 17">
                <a:extLst>
                  <a:ext uri="{FF2B5EF4-FFF2-40B4-BE49-F238E27FC236}">
                    <a16:creationId xmlns:a16="http://schemas.microsoft.com/office/drawing/2014/main" id="{3C478FAA-A346-C78D-AB4E-8FDD1806402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19297795"/>
                  </p:ext>
                </p:extLst>
              </p:nvPr>
            </p:nvGraphicFramePr>
            <p:xfrm>
              <a:off x="2533389" y="4478228"/>
              <a:ext cx="914400" cy="4667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330120" imgH="164880" progId="Equation.DSMT4">
                      <p:embed/>
                    </p:oleObj>
                  </mc:Choice>
                  <mc:Fallback>
                    <p:oleObj name="Equation" r:id="rId11" imgW="330120" imgH="164880" progId="Equation.DSMT4">
                      <p:embed/>
                      <p:pic>
                        <p:nvPicPr>
                          <p:cNvPr id="15" name="Đối tượng 14">
                            <a:extLst>
                              <a:ext uri="{FF2B5EF4-FFF2-40B4-BE49-F238E27FC236}">
                                <a16:creationId xmlns:a16="http://schemas.microsoft.com/office/drawing/2014/main" id="{9E4D3A9E-D046-8B75-6BBC-DD17ECAF5C91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2533389" y="4478228"/>
                            <a:ext cx="914400" cy="4667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5" name="Đối tượng 14">
              <a:extLst>
                <a:ext uri="{FF2B5EF4-FFF2-40B4-BE49-F238E27FC236}">
                  <a16:creationId xmlns:a16="http://schemas.microsoft.com/office/drawing/2014/main" id="{ACA26370-EF6F-271E-66CF-6E3E7C26645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7797035"/>
                </p:ext>
              </p:extLst>
            </p:nvPr>
          </p:nvGraphicFramePr>
          <p:xfrm>
            <a:off x="9437427" y="4964792"/>
            <a:ext cx="914400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30120" imgH="164880" progId="Equation.DSMT4">
                    <p:embed/>
                  </p:oleObj>
                </mc:Choice>
                <mc:Fallback>
                  <p:oleObj name="Equation" r:id="rId13" imgW="330120" imgH="164880" progId="Equation.DSMT4">
                    <p:embed/>
                    <p:pic>
                      <p:nvPicPr>
                        <p:cNvPr id="16" name="Đối tượng 15">
                          <a:extLst>
                            <a:ext uri="{FF2B5EF4-FFF2-40B4-BE49-F238E27FC236}">
                              <a16:creationId xmlns:a16="http://schemas.microsoft.com/office/drawing/2014/main" id="{410F6728-319F-8D5A-B16B-E58F317893C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9437427" y="4964792"/>
                          <a:ext cx="914400" cy="458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Nhóm 25">
            <a:extLst>
              <a:ext uri="{FF2B5EF4-FFF2-40B4-BE49-F238E27FC236}">
                <a16:creationId xmlns:a16="http://schemas.microsoft.com/office/drawing/2014/main" id="{A88933FE-2D71-EB24-EE17-1CB6657F76C8}"/>
              </a:ext>
            </a:extLst>
          </p:cNvPr>
          <p:cNvGrpSpPr/>
          <p:nvPr/>
        </p:nvGrpSpPr>
        <p:grpSpPr>
          <a:xfrm>
            <a:off x="514350" y="3522091"/>
            <a:ext cx="4922667" cy="1449388"/>
            <a:chOff x="514350" y="3522091"/>
            <a:chExt cx="4922667" cy="1449388"/>
          </a:xfrm>
        </p:grpSpPr>
        <p:graphicFrame>
          <p:nvGraphicFramePr>
            <p:cNvPr id="12" name="Đối tượng 11">
              <a:extLst>
                <a:ext uri="{FF2B5EF4-FFF2-40B4-BE49-F238E27FC236}">
                  <a16:creationId xmlns:a16="http://schemas.microsoft.com/office/drawing/2014/main" id="{BEDEABFA-C274-D121-5250-E037FAACB30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7100956"/>
                </p:ext>
              </p:extLst>
            </p:nvPr>
          </p:nvGraphicFramePr>
          <p:xfrm>
            <a:off x="514350" y="3522091"/>
            <a:ext cx="2555875" cy="1449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609480" imgH="368280" progId="Equation.DSMT4">
                    <p:embed/>
                  </p:oleObj>
                </mc:Choice>
                <mc:Fallback>
                  <p:oleObj name="Equation" r:id="rId15" imgW="609480" imgH="368280" progId="Equation.DSMT4">
                    <p:embed/>
                    <p:pic>
                      <p:nvPicPr>
                        <p:cNvPr id="10" name="Đối tượng 9">
                          <a:extLst>
                            <a:ext uri="{FF2B5EF4-FFF2-40B4-BE49-F238E27FC236}">
                              <a16:creationId xmlns:a16="http://schemas.microsoft.com/office/drawing/2014/main" id="{EA9B5FF9-4B93-370C-1F90-6EB9DF5DF99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14350" y="3522091"/>
                          <a:ext cx="2555875" cy="14493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Hộp Văn bản 18">
              <a:extLst>
                <a:ext uri="{FF2B5EF4-FFF2-40B4-BE49-F238E27FC236}">
                  <a16:creationId xmlns:a16="http://schemas.microsoft.com/office/drawing/2014/main" id="{6CC6C4A0-6D17-F85C-EB0F-C955112877B8}"/>
                </a:ext>
              </a:extLst>
            </p:cNvPr>
            <p:cNvSpPr txBox="1"/>
            <p:nvPr/>
          </p:nvSpPr>
          <p:spPr>
            <a:xfrm>
              <a:off x="3101095" y="3888128"/>
              <a:ext cx="11525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endParaRPr lang="vi-VN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0" name="Đối tượng 19">
              <a:extLst>
                <a:ext uri="{FF2B5EF4-FFF2-40B4-BE49-F238E27FC236}">
                  <a16:creationId xmlns:a16="http://schemas.microsoft.com/office/drawing/2014/main" id="{85E608F5-5B46-29E9-1DEE-19A7B022731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0434561"/>
                </p:ext>
              </p:extLst>
            </p:nvPr>
          </p:nvGraphicFramePr>
          <p:xfrm>
            <a:off x="4052717" y="3842714"/>
            <a:ext cx="1384300" cy="650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330120" imgH="164880" progId="Equation.DSMT4">
                    <p:embed/>
                  </p:oleObj>
                </mc:Choice>
                <mc:Fallback>
                  <p:oleObj name="Equation" r:id="rId17" imgW="330120" imgH="164880" progId="Equation.DSMT4">
                    <p:embed/>
                    <p:pic>
                      <p:nvPicPr>
                        <p:cNvPr id="12" name="Đối tượng 11">
                          <a:extLst>
                            <a:ext uri="{FF2B5EF4-FFF2-40B4-BE49-F238E27FC236}">
                              <a16:creationId xmlns:a16="http://schemas.microsoft.com/office/drawing/2014/main" id="{BEDEABFA-C274-D121-5250-E037FAACB30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052717" y="3842714"/>
                          <a:ext cx="1384300" cy="650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Nhóm 22">
            <a:extLst>
              <a:ext uri="{FF2B5EF4-FFF2-40B4-BE49-F238E27FC236}">
                <a16:creationId xmlns:a16="http://schemas.microsoft.com/office/drawing/2014/main" id="{55CE9E94-1D0D-6434-173A-AF5DF9C5C75E}"/>
              </a:ext>
            </a:extLst>
          </p:cNvPr>
          <p:cNvGrpSpPr/>
          <p:nvPr/>
        </p:nvGrpSpPr>
        <p:grpSpPr>
          <a:xfrm>
            <a:off x="114391" y="5738642"/>
            <a:ext cx="11212512" cy="584775"/>
            <a:chOff x="160338" y="5219127"/>
            <a:chExt cx="11212512" cy="584775"/>
          </a:xfrm>
        </p:grpSpPr>
        <p:sp>
          <p:nvSpPr>
            <p:cNvPr id="24" name="Hộp Văn bản 23">
              <a:extLst>
                <a:ext uri="{FF2B5EF4-FFF2-40B4-BE49-F238E27FC236}">
                  <a16:creationId xmlns:a16="http://schemas.microsoft.com/office/drawing/2014/main" id="{14E2EC95-2ED4-9B10-0182-80620D7E5821}"/>
                </a:ext>
              </a:extLst>
            </p:cNvPr>
            <p:cNvSpPr txBox="1"/>
            <p:nvPr/>
          </p:nvSpPr>
          <p:spPr>
            <a:xfrm>
              <a:off x="160338" y="5219127"/>
              <a:ext cx="11212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 </a:t>
              </a:r>
              <a:r>
                <a:rPr lang="en-US" sz="3200" dirty="0" err="1"/>
                <a:t>Vậy</a:t>
              </a:r>
              <a:r>
                <a:rPr lang="en-US" sz="3200" dirty="0"/>
                <a:t>              </a:t>
              </a:r>
              <a:r>
                <a:rPr lang="en-US" sz="3200" dirty="0" err="1"/>
                <a:t>là</a:t>
              </a:r>
              <a:r>
                <a:rPr lang="en-US" sz="3200" dirty="0"/>
                <a:t> </a:t>
              </a:r>
              <a:r>
                <a:rPr lang="en-US" sz="3200" dirty="0" err="1"/>
                <a:t>nghiệm</a:t>
              </a:r>
              <a:r>
                <a:rPr lang="en-US" sz="3200" dirty="0"/>
                <a:t> </a:t>
              </a:r>
              <a:r>
                <a:rPr lang="en-US" sz="3200" dirty="0" err="1"/>
                <a:t>của</a:t>
              </a:r>
              <a:r>
                <a:rPr lang="en-US" sz="3200" dirty="0"/>
                <a:t> </a:t>
              </a:r>
              <a:r>
                <a:rPr lang="en-US" sz="3200" dirty="0" err="1"/>
                <a:t>pt</a:t>
              </a:r>
              <a:r>
                <a:rPr lang="en-US" sz="3200" dirty="0"/>
                <a:t> </a:t>
              </a:r>
              <a:r>
                <a:rPr lang="en-US" sz="3200" dirty="0" err="1"/>
                <a:t>đã</a:t>
              </a:r>
              <a:r>
                <a:rPr lang="en-US" sz="3200" dirty="0"/>
                <a:t> </a:t>
              </a:r>
              <a:r>
                <a:rPr lang="en-US" sz="3200" dirty="0" err="1"/>
                <a:t>cho</a:t>
              </a:r>
              <a:endParaRPr lang="vi-VN" sz="3200" dirty="0"/>
            </a:p>
          </p:txBody>
        </p:sp>
        <p:graphicFrame>
          <p:nvGraphicFramePr>
            <p:cNvPr id="25" name="Đối tượng 24">
              <a:extLst>
                <a:ext uri="{FF2B5EF4-FFF2-40B4-BE49-F238E27FC236}">
                  <a16:creationId xmlns:a16="http://schemas.microsoft.com/office/drawing/2014/main" id="{A4AA1332-AD22-20A9-91CB-93CF2C0F9F7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9575732"/>
                </p:ext>
              </p:extLst>
            </p:nvPr>
          </p:nvGraphicFramePr>
          <p:xfrm>
            <a:off x="1122272" y="5282798"/>
            <a:ext cx="915988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330120" imgH="164880" progId="Equation.DSMT4">
                    <p:embed/>
                  </p:oleObj>
                </mc:Choice>
                <mc:Fallback>
                  <p:oleObj name="Equation" r:id="rId19" imgW="330120" imgH="164880" progId="Equation.DSMT4">
                    <p:embed/>
                    <p:pic>
                      <p:nvPicPr>
                        <p:cNvPr id="19" name="Đối tượng 18">
                          <a:extLst>
                            <a:ext uri="{FF2B5EF4-FFF2-40B4-BE49-F238E27FC236}">
                              <a16:creationId xmlns:a16="http://schemas.microsoft.com/office/drawing/2014/main" id="{30A0C2F2-8460-E9C1-172F-F74659A70A6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122272" y="5282798"/>
                          <a:ext cx="915988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4853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9E225486-F7F7-D241-97B2-B39A774638EB}"/>
                  </a:ext>
                </a:extLst>
              </p:cNvPr>
              <p:cNvSpPr txBox="1"/>
              <p:nvPr/>
            </p:nvSpPr>
            <p:spPr>
              <a:xfrm>
                <a:off x="238124" y="144227"/>
                <a:ext cx="11811001" cy="1368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HĐTH2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.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Giải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phương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vi-VN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trình</a:t>
                </a:r>
                <a14:m>
                  <m:oMath xmlns:m="http://schemas.openxmlformats.org/officeDocument/2006/math">
                    <m:r>
                      <a:rPr lang="vi-VN" sz="3200" b="0" i="0" smtClean="0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:  </m:t>
                    </m:r>
                  </m:oMath>
                </a14:m>
                <a:endParaRPr lang="vi-VN" sz="3200" b="0" i="0" dirty="0">
                  <a:effectLst/>
                  <a:latin typeface="Cambria Math" panose="020405030504060302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3200" dirty="0">
                        <a:latin typeface="Cambria Math" panose="02040503050406030204" pitchFamily="18" charset="0"/>
                      </a:rPr>
                      <m:t>a</m:t>
                    </m:r>
                    <m:r>
                      <a:rPr lang="vi-VN" sz="3200" b="0" i="1" dirty="0" smtClean="0">
                        <a:latin typeface="Cambria Math" panose="02040503050406030204" pitchFamily="18" charset="0"/>
                      </a:rPr>
                      <m:t>) </m:t>
                    </m:r>
                    <m:rad>
                      <m:radPr>
                        <m:degHide m:val="on"/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vi-VN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3200" b="0" i="0" smtClean="0">
                        <a:latin typeface="Cambria Math" panose="02040503050406030204" pitchFamily="18" charset="0"/>
                      </a:rPr>
                      <m:t>                </m:t>
                    </m:r>
                    <m:r>
                      <m:rPr>
                        <m:sty m:val="p"/>
                      </m:rPr>
                      <a:rPr lang="vi-VN" sz="3200" dirty="0"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b</m:t>
                    </m:r>
                    <m:r>
                      <a:rPr lang="vi-VN" sz="3200" b="0" i="1" dirty="0" smtClean="0"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) </m:t>
                    </m:r>
                    <m:rad>
                      <m:radPr>
                        <m:degHide m:val="on"/>
                        <m:ctrlPr>
                          <a:rPr lang="vi-VN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vi-VN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+27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−41</m:t>
                        </m:r>
                      </m:e>
                    </m:ra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.</a:t>
                </a:r>
                <a:endParaRPr lang="vi-VN" sz="32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9E225486-F7F7-D241-97B2-B39A77463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4" y="144227"/>
                <a:ext cx="11811001" cy="1368708"/>
              </a:xfrm>
              <a:prstGeom prst="rect">
                <a:avLst/>
              </a:prstGeom>
              <a:blipFill>
                <a:blip r:embed="rId2"/>
                <a:stretch>
                  <a:fillRect l="-1290" t="-4018" b="-1294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E169FD9F-73A2-1FBD-0002-E5FB8618F376}"/>
                  </a:ext>
                </a:extLst>
              </p:cNvPr>
              <p:cNvSpPr txBox="1"/>
              <p:nvPr/>
            </p:nvSpPr>
            <p:spPr>
              <a:xfrm>
                <a:off x="66675" y="1446584"/>
                <a:ext cx="11439525" cy="25717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HĐTH3</a:t>
                </a:r>
                <a:r>
                  <a:rPr lang="en-US" sz="30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 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Cho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các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tam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giác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OAB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OBC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lần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lượt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vuông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tại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A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000" dirty="0">
                    <a:latin typeface="Calibri" panose="020F0502020204030204" pitchFamily="34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 (</a:t>
                </a:r>
                <a:r>
                  <a:rPr lang="en-US" sz="3000" b="1" dirty="0" err="1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như</a:t>
                </a:r>
                <a:r>
                  <a:rPr lang="en-US" sz="3000" b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b="1" dirty="0" err="1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Hình</a:t>
                </a:r>
                <a:r>
                  <a:rPr lang="en-US" sz="3000" b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1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).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Các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cạnh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AB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BC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bằng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nhau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ngắn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>
                    <a:latin typeface="Calibri" panose="020F0502020204030204" pitchFamily="34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hơn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OB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là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1 cm.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Hãy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biểu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diễn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độ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dài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OC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và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OA qua</a:t>
                </a:r>
                <a:r>
                  <a:rPr lang="en-US" sz="3000" dirty="0">
                    <a:latin typeface="Calibri" panose="020F0502020204030204" pitchFamily="34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OB,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từ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đó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xác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định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OB </a:t>
                </a:r>
                <a:r>
                  <a:rPr lang="en-US" sz="3000" dirty="0" err="1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để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: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a)</a:t>
                </a:r>
                <a:r>
                  <a:rPr lang="en-US" sz="30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OC = 3OA;</a:t>
                </a:r>
                <a:r>
                  <a:rPr lang="en-US" sz="3000" dirty="0">
                    <a:latin typeface="Calibri" panose="020F0502020204030204" pitchFamily="34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              </a:t>
                </a:r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b) OC =</a:t>
                </a: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vi-VN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0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0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Cordia New" panose="020B0304020202020204" pitchFamily="34" charset="-34"/>
                  </a:rPr>
                  <a:t> OB.</a:t>
                </a:r>
                <a:endParaRPr lang="vi-VN" sz="3000" dirty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E169FD9F-73A2-1FBD-0002-E5FB8618F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" y="1446584"/>
                <a:ext cx="11439525" cy="2571730"/>
              </a:xfrm>
              <a:prstGeom prst="rect">
                <a:avLst/>
              </a:prstGeom>
              <a:blipFill>
                <a:blip r:embed="rId3"/>
                <a:stretch>
                  <a:fillRect l="-1279" t="-1896" r="-1811" b="-284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>
            <a:extLst>
              <a:ext uri="{FF2B5EF4-FFF2-40B4-BE49-F238E27FC236}">
                <a16:creationId xmlns:a16="http://schemas.microsoft.com/office/drawing/2014/main" id="{880FDA2B-A335-B2CF-C6D3-F25FF3E55E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98" y="3160355"/>
            <a:ext cx="4410075" cy="3553417"/>
          </a:xfrm>
          <a:prstGeom prst="rect">
            <a:avLst/>
          </a:prstGeom>
        </p:spPr>
      </p:pic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F678DA62-E945-23AE-0BEF-86A9771C93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064674"/>
              </p:ext>
            </p:extLst>
          </p:nvPr>
        </p:nvGraphicFramePr>
        <p:xfrm>
          <a:off x="7205663" y="5447044"/>
          <a:ext cx="1042988" cy="437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1960" imgH="164880" progId="Equation.DSMT4">
                  <p:embed/>
                </p:oleObj>
              </mc:Choice>
              <mc:Fallback>
                <p:oleObj name="Equation" r:id="rId5" imgW="2919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05663" y="5447044"/>
                        <a:ext cx="1042988" cy="437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8B491D6C-6C28-43D0-251D-F6CCB9983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047526"/>
              </p:ext>
            </p:extLst>
          </p:nvPr>
        </p:nvGraphicFramePr>
        <p:xfrm>
          <a:off x="6162675" y="3967261"/>
          <a:ext cx="1042988" cy="437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91960" imgH="164880" progId="Equation.DSMT4">
                  <p:embed/>
                </p:oleObj>
              </mc:Choice>
              <mc:Fallback>
                <p:oleObj name="Equation" r:id="rId7" imgW="291960" imgH="164880" progId="Equation.DSMT4">
                  <p:embed/>
                  <p:pic>
                    <p:nvPicPr>
                      <p:cNvPr id="9" name="Đối tượng 8">
                        <a:extLst>
                          <a:ext uri="{FF2B5EF4-FFF2-40B4-BE49-F238E27FC236}">
                            <a16:creationId xmlns:a16="http://schemas.microsoft.com/office/drawing/2014/main" id="{F678DA62-E945-23AE-0BEF-86A9771C93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62675" y="3967261"/>
                        <a:ext cx="1042988" cy="437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988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438</Words>
  <Application>Microsoft Office PowerPoint</Application>
  <PresentationFormat>Màn hình rộng</PresentationFormat>
  <Paragraphs>35</Paragraphs>
  <Slides>7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Chủ đề Office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Trần Hoàng Quí</dc:creator>
  <cp:lastModifiedBy>Trần Hoàng Quí</cp:lastModifiedBy>
  <cp:revision>12</cp:revision>
  <dcterms:created xsi:type="dcterms:W3CDTF">2022-12-19T02:51:28Z</dcterms:created>
  <dcterms:modified xsi:type="dcterms:W3CDTF">2022-12-25T14:31:41Z</dcterms:modified>
</cp:coreProperties>
</file>